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</p:sldIdLst>
  <p:sldSz cy="6858000" cx="12192000"/>
  <p:notesSz cx="6858000" cy="9144000"/>
  <p:embeddedFontLst>
    <p:embeddedFont>
      <p:font typeface="Noto Sans KR"/>
      <p:regular r:id="rId11"/>
      <p:bold r:id="rId1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3" roundtripDataSignature="AMtx7mjkGCl5WVk1o/m1WUOC15PkVn4Mz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NotoSansKR-regular.fntdata"/><Relationship Id="rId10" Type="http://schemas.openxmlformats.org/officeDocument/2006/relationships/slide" Target="slides/slide6.xml"/><Relationship Id="rId13" Type="http://customschemas.google.com/relationships/presentationmetadata" Target="metadata"/><Relationship Id="rId12" Type="http://schemas.openxmlformats.org/officeDocument/2006/relationships/font" Target="fonts/NotoSansKR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" name="Google Shape;61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n-US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Relationship Id="rId3" Type="http://schemas.openxmlformats.org/officeDocument/2006/relationships/image" Target="../media/image1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Chapter &amp; Sub Unit">
  <p:cSld name="공백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내용(절반)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9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9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9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19" name="Google Shape;19;p9"/>
          <p:cNvCxnSpPr>
            <a:stCxn id="17" idx="1"/>
            <a:endCxn id="1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" name="Google Shape;20;p9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9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9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23" name="Google Shape;23;p9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4" name="Google Shape;24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/>
          <p:nvPr>
            <p:ph idx="1" type="body"/>
          </p:nvPr>
        </p:nvSpPr>
        <p:spPr>
          <a:xfrm>
            <a:off x="400050" y="1338453"/>
            <a:ext cx="6018505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">
  <p:cSld name="End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4561"/>
            <a:ext cx="12192000" cy="75027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b="0" i="0" sz="6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30" name="Google Shape;30;p1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31" name="Google Shape;31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1_사용자 지정 레이아웃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3596531"/>
            <a:ext cx="12192000" cy="285905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12"/>
          <p:cNvPicPr preferRelativeResize="0"/>
          <p:nvPr/>
        </p:nvPicPr>
        <p:blipFill rotWithShape="1">
          <a:blip r:embed="rId2">
            <a:alphaModFix/>
          </a:blip>
          <a:srcRect b="21944" l="0" r="0" t="25551"/>
          <a:stretch/>
        </p:blipFill>
        <p:spPr>
          <a:xfrm>
            <a:off x="0" y="0"/>
            <a:ext cx="12192000" cy="3600594"/>
          </a:xfrm>
          <a:prstGeom prst="rect">
            <a:avLst/>
          </a:prstGeom>
          <a:noFill/>
          <a:ln>
            <a:noFill/>
          </a:ln>
        </p:spPr>
      </p:pic>
      <p:pic>
        <p:nvPicPr>
          <p:cNvPr id="37" name="Google Shape;37;p12"/>
          <p:cNvPicPr preferRelativeResize="0"/>
          <p:nvPr/>
        </p:nvPicPr>
        <p:blipFill rotWithShape="1">
          <a:blip r:embed="rId2">
            <a:alphaModFix/>
          </a:blip>
          <a:srcRect b="21944" l="0" r="0" t="67715"/>
          <a:stretch/>
        </p:blipFill>
        <p:spPr>
          <a:xfrm>
            <a:off x="0" y="6148873"/>
            <a:ext cx="12192000" cy="709127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12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  <a:defRPr b="1" i="0" sz="3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2215"/>
            </a:lvl9pPr>
          </a:lstStyle>
          <a:p/>
        </p:txBody>
      </p:sp>
      <p:cxnSp>
        <p:nvCxnSpPr>
          <p:cNvPr id="39" name="Google Shape;39;p12"/>
          <p:cNvCxnSpPr>
            <a:stCxn id="37" idx="1"/>
            <a:endCxn id="37" idx="3"/>
          </p:cNvCxnSpPr>
          <p:nvPr/>
        </p:nvCxnSpPr>
        <p:spPr>
          <a:xfrm>
            <a:off x="0" y="6503437"/>
            <a:ext cx="12192000" cy="0"/>
          </a:xfrm>
          <a:prstGeom prst="straightConnector1">
            <a:avLst/>
          </a:prstGeom>
          <a:noFill/>
          <a:ln cap="flat" cmpd="sng" w="9525">
            <a:solidFill>
              <a:srgbClr val="BFBFBF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40" name="Google Shape;40;p12"/>
          <p:cNvSpPr txBox="1"/>
          <p:nvPr/>
        </p:nvSpPr>
        <p:spPr>
          <a:xfrm>
            <a:off x="11266756" y="6559088"/>
            <a:ext cx="755737" cy="157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831"/>
              <a:buFont typeface="Arial"/>
              <a:buNone/>
            </a:pPr>
            <a:fld id="{00000000-1234-1234-1234-123412341234}" type="slidenum">
              <a:rPr b="0" i="0" lang="en-US" sz="1022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022" u="none" cap="none" strike="noStrike">
              <a:solidFill>
                <a:srgbClr val="7F7F7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2"/>
          <p:cNvSpPr/>
          <p:nvPr/>
        </p:nvSpPr>
        <p:spPr>
          <a:xfrm>
            <a:off x="210470" y="6559088"/>
            <a:ext cx="3556571" cy="16158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34AEAA"/>
              </a:buClr>
              <a:buSzPts val="1292"/>
              <a:buFont typeface="Malgun Gothic"/>
              <a:buNone/>
            </a:pPr>
            <a:r>
              <a:rPr b="1" i="0" lang="en-US" sz="1292" u="none" cap="none" strike="noStrike">
                <a:solidFill>
                  <a:srgbClr val="34AEAA"/>
                </a:solidFill>
                <a:latin typeface="Malgun Gothic"/>
                <a:ea typeface="Malgun Gothic"/>
                <a:cs typeface="Malgun Gothic"/>
                <a:sym typeface="Malgun Gothic"/>
              </a:rPr>
              <a:t>KT AIVLE School</a:t>
            </a:r>
            <a:endParaRPr b="0" i="0" sz="1723" u="none" cap="none" strike="noStrike">
              <a:solidFill>
                <a:srgbClr val="34AEAA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" name="Google Shape;42;p12"/>
          <p:cNvSpPr/>
          <p:nvPr/>
        </p:nvSpPr>
        <p:spPr>
          <a:xfrm>
            <a:off x="169507" y="1142862"/>
            <a:ext cx="11852986" cy="52747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43" name="Google Shape;43;p12"/>
          <p:cNvCxnSpPr/>
          <p:nvPr/>
        </p:nvCxnSpPr>
        <p:spPr>
          <a:xfrm rot="10800000">
            <a:off x="-5" y="1046297"/>
            <a:ext cx="12192005" cy="20820"/>
          </a:xfrm>
          <a:prstGeom prst="straightConnector1">
            <a:avLst/>
          </a:prstGeom>
          <a:noFill/>
          <a:ln cap="flat" cmpd="thickThin" w="28575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44" name="Google Shape;4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54455" y="126128"/>
            <a:ext cx="1068038" cy="243241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2"/>
          <p:cNvSpPr txBox="1"/>
          <p:nvPr>
            <p:ph idx="1" type="body"/>
          </p:nvPr>
        </p:nvSpPr>
        <p:spPr>
          <a:xfrm>
            <a:off x="5406501" y="1338453"/>
            <a:ext cx="6320921" cy="490200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✔"/>
              <a:defRPr b="1" i="0" sz="20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30200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175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>
  <p:cSld name="Title and Conte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3"/>
          <p:cNvSpPr txBox="1"/>
          <p:nvPr>
            <p:ph idx="1" type="body"/>
          </p:nvPr>
        </p:nvSpPr>
        <p:spPr>
          <a:xfrm>
            <a:off x="269240" y="1189178"/>
            <a:ext cx="11653523" cy="17781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>
            <a:lvl1pPr indent="-39624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640"/>
              <a:buFont typeface="Noto Sans Symbols"/>
              <a:buChar char="✔"/>
              <a:defRPr b="1" i="0" sz="26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indent="-36576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160"/>
              <a:buFont typeface="Noto Sans Symbols"/>
              <a:buChar char="▪"/>
              <a:defRPr b="0" i="0" sz="216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indent="-350519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Arial"/>
              <a:buChar char="•"/>
              <a:defRPr b="0" i="0" sz="192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8" name="Google Shape;48;p13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840"/>
              <a:buFont typeface="Noto Sans KR"/>
              <a:buNone/>
              <a:defRPr b="1" i="0" sz="3840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49" name="Google Shape;49;p13"/>
          <p:cNvCxnSpPr/>
          <p:nvPr/>
        </p:nvCxnSpPr>
        <p:spPr>
          <a:xfrm>
            <a:off x="269240" y="299761"/>
            <a:ext cx="0" cy="691277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Section Title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4"/>
          <p:cNvSpPr txBox="1"/>
          <p:nvPr>
            <p:ph type="title"/>
          </p:nvPr>
        </p:nvSpPr>
        <p:spPr>
          <a:xfrm>
            <a:off x="815414" y="2084172"/>
            <a:ext cx="11107348" cy="1101456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353"/>
              <a:buFont typeface="Noto Sans KR"/>
              <a:buNone/>
              <a:defRPr b="1" i="0" sz="6353" u="none" cap="none" strike="noStrike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cxnSp>
        <p:nvCxnSpPr>
          <p:cNvPr id="52" name="Google Shape;52;p14"/>
          <p:cNvCxnSpPr/>
          <p:nvPr/>
        </p:nvCxnSpPr>
        <p:spPr>
          <a:xfrm>
            <a:off x="719403" y="2047018"/>
            <a:ext cx="0" cy="113861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  <p:transition>
    <p:fade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1" name="Google Shape;1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Google Shape;57;p1"/>
          <p:cNvCxnSpPr/>
          <p:nvPr/>
        </p:nvCxnSpPr>
        <p:spPr>
          <a:xfrm>
            <a:off x="862205" y="2343323"/>
            <a:ext cx="0" cy="1069750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58" name="Google Shape;58;p1"/>
          <p:cNvSpPr txBox="1"/>
          <p:nvPr/>
        </p:nvSpPr>
        <p:spPr>
          <a:xfrm>
            <a:off x="1024130" y="1776144"/>
            <a:ext cx="10305653" cy="1828702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AI개발자 트랙 미니프로젝트 6차</a:t>
            </a:r>
            <a:endParaRPr b="0" i="0" sz="20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400">
                <a:solidFill>
                  <a:schemeClr val="dk1"/>
                </a:solidFill>
              </a:rPr>
              <a:t>재고 관리 모델 제안 (AI 4반 14조)</a:t>
            </a:r>
            <a:endParaRPr b="1" sz="4400">
              <a:solidFill>
                <a:schemeClr val="dk1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44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/>
          <p:nvPr/>
        </p:nvSpPr>
        <p:spPr>
          <a:xfrm>
            <a:off x="981492" y="1509489"/>
            <a:ext cx="4742597" cy="4506682"/>
          </a:xfrm>
          <a:prstGeom prst="rect">
            <a:avLst/>
          </a:prstGeom>
          <a:noFill/>
          <a:ln>
            <a:noFill/>
          </a:ln>
        </p:spPr>
        <p:txBody>
          <a:bodyPr anchorCtr="0" anchor="t" bIns="56225" lIns="112500" spcFirstLastPara="1" rIns="112500" wrap="square" tIns="562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-US" sz="36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목차</a:t>
            </a:r>
            <a:endParaRPr b="1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t/>
            </a:r>
            <a:endParaRPr b="0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3번 상품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12번 상품</a:t>
            </a:r>
            <a:endParaRPr/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lang="en-US" sz="2400">
                <a:latin typeface="Malgun Gothic"/>
                <a:ea typeface="Malgun Gothic"/>
                <a:cs typeface="Malgun Gothic"/>
                <a:sym typeface="Malgun Gothic"/>
              </a:rPr>
              <a:t>42번 상품</a:t>
            </a:r>
            <a:endParaRPr b="0" i="0" sz="36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5" name="Google Shape;65;p2"/>
          <p:cNvCxnSpPr/>
          <p:nvPr/>
        </p:nvCxnSpPr>
        <p:spPr>
          <a:xfrm flipH="1">
            <a:off x="1098970" y="1298121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66" name="Google Shape;66;p2"/>
          <p:cNvPicPr preferRelativeResize="0"/>
          <p:nvPr/>
        </p:nvPicPr>
        <p:blipFill rotWithShape="1">
          <a:blip r:embed="rId3">
            <a:alphaModFix/>
          </a:blip>
          <a:srcRect b="3118" l="0" r="0" t="3120"/>
          <a:stretch/>
        </p:blipFill>
        <p:spPr>
          <a:xfrm>
            <a:off x="6467912" y="0"/>
            <a:ext cx="5724088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67" name="Google Shape;67;p2"/>
          <p:cNvPicPr preferRelativeResize="0"/>
          <p:nvPr/>
        </p:nvPicPr>
        <p:blipFill rotWithShape="1">
          <a:blip r:embed="rId4">
            <a:alphaModFix/>
          </a:blip>
          <a:srcRect b="55317" l="54402" r="0" t="0"/>
          <a:stretch/>
        </p:blipFill>
        <p:spPr>
          <a:xfrm>
            <a:off x="6467912" y="-1"/>
            <a:ext cx="5724088" cy="3525247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2"/>
          <p:cNvSpPr/>
          <p:nvPr/>
        </p:nvSpPr>
        <p:spPr>
          <a:xfrm>
            <a:off x="10264304" y="2117558"/>
            <a:ext cx="1927695" cy="4078705"/>
          </a:xfrm>
          <a:custGeom>
            <a:rect b="b" l="l" r="r" t="t"/>
            <a:pathLst>
              <a:path extrusionOk="0" h="6120000" w="3067484">
                <a:moveTo>
                  <a:pt x="3060000" y="0"/>
                </a:moveTo>
                <a:lnTo>
                  <a:pt x="3067484" y="189"/>
                </a:lnTo>
                <a:lnTo>
                  <a:pt x="3067484" y="1124867"/>
                </a:lnTo>
                <a:lnTo>
                  <a:pt x="3060000" y="1124489"/>
                </a:lnTo>
                <a:cubicBezTo>
                  <a:pt x="1991047" y="1124489"/>
                  <a:pt x="1124489" y="1991047"/>
                  <a:pt x="1124489" y="3060000"/>
                </a:cubicBezTo>
                <a:cubicBezTo>
                  <a:pt x="1124489" y="4128953"/>
                  <a:pt x="1991047" y="4995511"/>
                  <a:pt x="3060000" y="4995511"/>
                </a:cubicBezTo>
                <a:lnTo>
                  <a:pt x="3067484" y="4995133"/>
                </a:lnTo>
                <a:lnTo>
                  <a:pt x="3067484" y="6119811"/>
                </a:lnTo>
                <a:lnTo>
                  <a:pt x="3060000" y="6120000"/>
                </a:lnTo>
                <a:cubicBezTo>
                  <a:pt x="1370009" y="6120000"/>
                  <a:pt x="0" y="4749991"/>
                  <a:pt x="0" y="3060000"/>
                </a:cubicBezTo>
                <a:cubicBezTo>
                  <a:pt x="0" y="1370009"/>
                  <a:pt x="1370009" y="0"/>
                  <a:pt x="3060000" y="0"/>
                </a:cubicBezTo>
                <a:close/>
              </a:path>
            </a:pathLst>
          </a:custGeom>
          <a:solidFill>
            <a:srgbClr val="3BBAB6">
              <a:alpha val="8588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69" name="Google Shape;69;p2"/>
          <p:cNvCxnSpPr/>
          <p:nvPr/>
        </p:nvCxnSpPr>
        <p:spPr>
          <a:xfrm flipH="1">
            <a:off x="1098969" y="2376953"/>
            <a:ext cx="2346359" cy="1"/>
          </a:xfrm>
          <a:prstGeom prst="straightConnector1">
            <a:avLst/>
          </a:prstGeom>
          <a:noFill/>
          <a:ln cap="flat" cmpd="sng" w="57150">
            <a:solidFill>
              <a:srgbClr val="02BDB6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6575" y="1126000"/>
            <a:ext cx="7360499" cy="4489882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3"/>
          <p:cNvSpPr txBox="1"/>
          <p:nvPr>
            <p:ph idx="1" type="body"/>
          </p:nvPr>
        </p:nvSpPr>
        <p:spPr>
          <a:xfrm>
            <a:off x="399275" y="1338450"/>
            <a:ext cx="3981600" cy="31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1500"/>
              <a:t>&lt;예측에 사용한 column&gt;</a:t>
            </a:r>
            <a:endParaRPr sz="1500"/>
          </a:p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'Qty' 당일 판매량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'WTI_Price' 유가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'CustomerCount' 고객 방문수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'year' 년도(정수)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'month' 월(정수)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'weekday' 요일(정수)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'holiday' 공휴일 여부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'season' 계절(원핫인코딩)</a:t>
            </a:r>
            <a:endParaRPr sz="1500"/>
          </a:p>
          <a:p>
            <a:pPr indent="0" lvl="0" marL="1270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500"/>
          </a:p>
        </p:txBody>
      </p:sp>
      <p:sp>
        <p:nvSpPr>
          <p:cNvPr id="76" name="Google Shape;76;p3"/>
          <p:cNvSpPr txBox="1"/>
          <p:nvPr>
            <p:ph type="title"/>
          </p:nvPr>
        </p:nvSpPr>
        <p:spPr>
          <a:xfrm>
            <a:off x="399287" y="306677"/>
            <a:ext cx="10821300" cy="5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Product ID : 3</a:t>
            </a:r>
            <a:endParaRPr/>
          </a:p>
        </p:txBody>
      </p:sp>
      <p:pic>
        <p:nvPicPr>
          <p:cNvPr id="77" name="Google Shape;77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425474"/>
            <a:ext cx="2588173" cy="19114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"/>
          <p:cNvSpPr txBox="1"/>
          <p:nvPr/>
        </p:nvSpPr>
        <p:spPr>
          <a:xfrm>
            <a:off x="4623038" y="5691850"/>
            <a:ext cx="7360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시뮬레이션 결과 </a:t>
            </a:r>
            <a:r>
              <a:rPr b="1" lang="en-US" sz="1800">
                <a:solidFill>
                  <a:srgbClr val="1F1F1F"/>
                </a:solidFill>
                <a:highlight>
                  <a:srgbClr val="FFFFFF"/>
                </a:highlight>
              </a:rPr>
              <a:t>안전재고 7590, 일평균 재고 금액 : 107813.336</a:t>
            </a:r>
            <a:r>
              <a:rPr b="1" lang="en-US" sz="1800"/>
              <a:t> 으로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가장 성능이 높은 </a:t>
            </a:r>
            <a:r>
              <a:rPr b="1" lang="en-US" sz="1800">
                <a:solidFill>
                  <a:srgbClr val="990000"/>
                </a:solidFill>
              </a:rPr>
              <a:t>7번 모델</a:t>
            </a:r>
            <a:r>
              <a:rPr b="1" lang="en-US" sz="1800"/>
              <a:t>을 3번 상품의 재고 관리 모델로 제안</a:t>
            </a:r>
            <a:endParaRPr b="1" sz="1800"/>
          </a:p>
        </p:txBody>
      </p:sp>
      <p:sp>
        <p:nvSpPr>
          <p:cNvPr id="79" name="Google Shape;79;p3"/>
          <p:cNvSpPr/>
          <p:nvPr/>
        </p:nvSpPr>
        <p:spPr>
          <a:xfrm>
            <a:off x="4623050" y="2854400"/>
            <a:ext cx="7360500" cy="5904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545400" y="4386944"/>
            <a:ext cx="1979475" cy="19114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Product ID : 12</a:t>
            </a:r>
            <a:endParaRPr/>
          </a:p>
        </p:txBody>
      </p:sp>
      <p:sp>
        <p:nvSpPr>
          <p:cNvPr id="86" name="Google Shape;86;p4"/>
          <p:cNvSpPr txBox="1"/>
          <p:nvPr>
            <p:ph idx="1" type="body"/>
          </p:nvPr>
        </p:nvSpPr>
        <p:spPr>
          <a:xfrm>
            <a:off x="400050" y="1338450"/>
            <a:ext cx="3981600" cy="49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1500"/>
              <a:t>&lt;예측에 사용한 column&gt;</a:t>
            </a:r>
            <a:endParaRPr sz="1500"/>
          </a:p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'Qty' 당일 판매량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‘Qty_change’ Qty 변화량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'WTI_Price' 유가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'CustomerCount' 고객 방문수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'year' 년도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'month' 월</a:t>
            </a:r>
            <a:r>
              <a:rPr lang="en-US" sz="1500"/>
              <a:t>(원핫인코딩)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'weekday' 요일(원핫인코딩)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‘day’ 일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‘seasonal’ 계절성 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‘trend’ 추세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‘residual’ 잔차</a:t>
            </a:r>
            <a:endParaRPr sz="1500"/>
          </a:p>
        </p:txBody>
      </p:sp>
      <p:sp>
        <p:nvSpPr>
          <p:cNvPr id="87" name="Google Shape;87;p4"/>
          <p:cNvSpPr txBox="1"/>
          <p:nvPr/>
        </p:nvSpPr>
        <p:spPr>
          <a:xfrm>
            <a:off x="3330650" y="3711500"/>
            <a:ext cx="71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시뮬레이션 결과 안전재고: 2830, 일 평균 재고 금액: 50018으로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가장 성능이 높은 </a:t>
            </a:r>
            <a:r>
              <a:rPr b="1" lang="en-US" sz="1800">
                <a:solidFill>
                  <a:srgbClr val="990000"/>
                </a:solidFill>
              </a:rPr>
              <a:t>7번 모델</a:t>
            </a:r>
            <a:r>
              <a:rPr b="1" lang="en-US" sz="1800"/>
              <a:t>을 12번 상품의 재고 관리 모델로 제안</a:t>
            </a:r>
            <a:endParaRPr b="1" sz="1800"/>
          </a:p>
        </p:txBody>
      </p:sp>
      <p:pic>
        <p:nvPicPr>
          <p:cNvPr id="88" name="Google Shape;88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30650" y="1338450"/>
            <a:ext cx="8556874" cy="2244092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9" name="Google Shape;89;p4"/>
          <p:cNvGrpSpPr/>
          <p:nvPr/>
        </p:nvGrpSpPr>
        <p:grpSpPr>
          <a:xfrm>
            <a:off x="3403571" y="4450388"/>
            <a:ext cx="6987553" cy="1677713"/>
            <a:chOff x="3760446" y="3725263"/>
            <a:chExt cx="6987553" cy="1677713"/>
          </a:xfrm>
        </p:grpSpPr>
        <p:pic>
          <p:nvPicPr>
            <p:cNvPr id="90" name="Google Shape;90;p4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3760446" y="4125475"/>
              <a:ext cx="3429354" cy="12775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91" name="Google Shape;91;p4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7277800" y="4125475"/>
              <a:ext cx="3470199" cy="1277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92" name="Google Shape;92;p4"/>
            <p:cNvSpPr txBox="1"/>
            <p:nvPr/>
          </p:nvSpPr>
          <p:spPr>
            <a:xfrm>
              <a:off x="3760450" y="3725263"/>
              <a:ext cx="1392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algun Gothic"/>
                  <a:ea typeface="Malgun Gothic"/>
                  <a:cs typeface="Malgun Gothic"/>
                  <a:sym typeface="Malgun Gothic"/>
                </a:rPr>
                <a:t>validation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4"/>
            <p:cNvSpPr txBox="1"/>
            <p:nvPr/>
          </p:nvSpPr>
          <p:spPr>
            <a:xfrm>
              <a:off x="6987800" y="3725275"/>
              <a:ext cx="1392000" cy="400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latin typeface="Malgun Gothic"/>
                  <a:ea typeface="Malgun Gothic"/>
                  <a:cs typeface="Malgun Gothic"/>
                  <a:sym typeface="Malgun Gothic"/>
                </a:rPr>
                <a:t>test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4" name="Google Shape;94;p4"/>
          <p:cNvSpPr/>
          <p:nvPr/>
        </p:nvSpPr>
        <p:spPr>
          <a:xfrm>
            <a:off x="3330650" y="2680375"/>
            <a:ext cx="8556900" cy="5904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5"/>
          <p:cNvSpPr txBox="1"/>
          <p:nvPr>
            <p:ph type="title"/>
          </p:nvPr>
        </p:nvSpPr>
        <p:spPr>
          <a:xfrm>
            <a:off x="399287" y="306677"/>
            <a:ext cx="10821346" cy="5903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/>
              <a:t>Product ID : 42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00" name="Google Shape;100;p5"/>
          <p:cNvSpPr txBox="1"/>
          <p:nvPr>
            <p:ph idx="1" type="body"/>
          </p:nvPr>
        </p:nvSpPr>
        <p:spPr>
          <a:xfrm>
            <a:off x="400050" y="1338450"/>
            <a:ext cx="3981600" cy="37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rPr lang="en-US" sz="1500"/>
              <a:t>&lt;예측에 사용한 column&gt;</a:t>
            </a:r>
            <a:endParaRPr sz="1500"/>
          </a:p>
          <a:p>
            <a:pPr indent="-228600" lvl="0" marL="355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None/>
            </a:pPr>
            <a:r>
              <a:t/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'Qty' 당일 판매량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'WTI_Price' 유가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'CustomerCount' 고객 방문수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'year' 년도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'month' 월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'weekday' 요일(dummies)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'holiday' 공휴일 여부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'season' 계절(dummies)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500"/>
              <a:t>‘newprice’ 등유값에 따른 가격</a:t>
            </a:r>
            <a:endParaRPr sz="1500"/>
          </a:p>
          <a:p>
            <a:pPr indent="-228600" lvl="0" marL="355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pic>
        <p:nvPicPr>
          <p:cNvPr id="101" name="Google Shape;101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93500" y="1338450"/>
            <a:ext cx="8578200" cy="1940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69875" y="3542000"/>
            <a:ext cx="4401826" cy="2633999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5"/>
          <p:cNvSpPr/>
          <p:nvPr/>
        </p:nvSpPr>
        <p:spPr>
          <a:xfrm>
            <a:off x="3393500" y="2785075"/>
            <a:ext cx="8578200" cy="493800"/>
          </a:xfrm>
          <a:prstGeom prst="rect">
            <a:avLst/>
          </a:prstGeom>
          <a:noFill/>
          <a:ln cap="flat" cmpd="sng" w="38100">
            <a:solidFill>
              <a:srgbClr val="99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 txBox="1"/>
          <p:nvPr/>
        </p:nvSpPr>
        <p:spPr>
          <a:xfrm>
            <a:off x="399275" y="5337475"/>
            <a:ext cx="7133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시뮬레이션 결과 </a:t>
            </a:r>
            <a:r>
              <a:rPr b="1" lang="en-US" sz="1800"/>
              <a:t>안전재고: , 일 </a:t>
            </a:r>
            <a:r>
              <a:rPr b="1" lang="en-US" sz="1800"/>
              <a:t>평균 재고 금액: 으로</a:t>
            </a:r>
            <a:endParaRPr b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/>
              <a:t>가장 성능이 높은 </a:t>
            </a:r>
            <a:r>
              <a:rPr b="1" lang="en-US" sz="1800">
                <a:solidFill>
                  <a:srgbClr val="990000"/>
                </a:solidFill>
              </a:rPr>
              <a:t>8번 모델</a:t>
            </a:r>
            <a:r>
              <a:rPr b="1" lang="en-US" sz="1800"/>
              <a:t>을 42번 상품의 재고 관리 모델로 제안</a:t>
            </a:r>
            <a:endParaRPr b="1"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2024-03-11T04:02:27Z</dcterms:created>
  <dc:creator>크루 김계리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0x010100661AA2C327A4324587CA5B8F932705FD</vt:lpwstr>
  </property>
  <property fmtid="{D5CDD505-2E9C-101B-9397-08002B2CF9AE}" pid="3" name="MSIP_Label_b16c548c-0cd3-4220-987a-a58bfd9a89d4_Enabled">
    <vt:lpwstr>true</vt:lpwstr>
  </property>
  <property fmtid="{D5CDD505-2E9C-101B-9397-08002B2CF9AE}" pid="4" name="MSIP_Label_b16c548c-0cd3-4220-987a-a58bfd9a89d4_SetDate">
    <vt:lpwstr>2024-04-08T03:25:34Z</vt:lpwstr>
  </property>
  <property fmtid="{D5CDD505-2E9C-101B-9397-08002B2CF9AE}" pid="5" name="MSIP_Label_b16c548c-0cd3-4220-987a-a58bfd9a89d4_Method">
    <vt:lpwstr>Privileged</vt:lpwstr>
  </property>
  <property fmtid="{D5CDD505-2E9C-101B-9397-08002B2CF9AE}" pid="6" name="MSIP_Label_b16c548c-0cd3-4220-987a-a58bfd9a89d4_Name">
    <vt:lpwstr>b16c548c-0cd3-4220-987a-a58bfd9a89d4</vt:lpwstr>
  </property>
  <property fmtid="{D5CDD505-2E9C-101B-9397-08002B2CF9AE}" pid="7" name="MSIP_Label_b16c548c-0cd3-4220-987a-a58bfd9a89d4_SiteId">
    <vt:lpwstr>522a0f89-ae58-43b6-821b-2b06cecc7d8a</vt:lpwstr>
  </property>
  <property fmtid="{D5CDD505-2E9C-101B-9397-08002B2CF9AE}" pid="8" name="MSIP_Label_b16c548c-0cd3-4220-987a-a58bfd9a89d4_ActionId">
    <vt:lpwstr>2974f887-1589-4529-88ac-3cd819506fa7</vt:lpwstr>
  </property>
  <property fmtid="{D5CDD505-2E9C-101B-9397-08002B2CF9AE}" pid="9" name="MSIP_Label_b16c548c-0cd3-4220-987a-a58bfd9a89d4_ContentBits">
    <vt:lpwstr>0</vt:lpwstr>
  </property>
</Properties>
</file>